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4"/>
    <p:sldMasterId id="2147483650" r:id="rId5"/>
    <p:sldMasterId id="2147483662" r:id="rId6"/>
  </p:sldMasterIdLst>
  <p:notesMasterIdLst>
    <p:notesMasterId r:id="rId18"/>
  </p:notesMasterIdLst>
  <p:sldIdLst>
    <p:sldId id="256" r:id="rId7"/>
    <p:sldId id="264" r:id="rId8"/>
    <p:sldId id="266" r:id="rId9"/>
    <p:sldId id="268" r:id="rId10"/>
    <p:sldId id="269" r:id="rId11"/>
    <p:sldId id="270" r:id="rId12"/>
    <p:sldId id="271" r:id="rId13"/>
    <p:sldId id="273" r:id="rId14"/>
    <p:sldId id="274" r:id="rId15"/>
    <p:sldId id="267" r:id="rId16"/>
    <p:sldId id="275" r:id="rId17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  <a:srgbClr val="C4E2E2"/>
    <a:srgbClr val="B1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97" d="100"/>
          <a:sy n="97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46D02-78F6-4D5F-B0B1-28278F4BF7E5}" type="datetimeFigureOut">
              <a:rPr lang="en-IE" smtClean="0"/>
              <a:t>26/02/2018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9CF53-0573-464E-87AF-5FEB156C1F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72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37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rgbClr val="C4E2E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55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54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C4E2E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F691A8F-D3EB-4323-8F7C-CCFA9AE90A75}"/>
              </a:ext>
            </a:extLst>
          </p:cNvPr>
          <p:cNvGrpSpPr/>
          <p:nvPr userDrawn="1"/>
        </p:nvGrpSpPr>
        <p:grpSpPr>
          <a:xfrm>
            <a:off x="5032291" y="555734"/>
            <a:ext cx="4111709" cy="2184388"/>
            <a:chOff x="5032291" y="555734"/>
            <a:chExt cx="4111709" cy="218438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3A1056E-6748-4CFB-96F6-0AFB9C4CE727}"/>
                </a:ext>
              </a:extLst>
            </p:cNvPr>
            <p:cNvCxnSpPr/>
            <p:nvPr userDrawn="1"/>
          </p:nvCxnSpPr>
          <p:spPr>
            <a:xfrm>
              <a:off x="5043488" y="555734"/>
              <a:ext cx="4100512" cy="0"/>
            </a:xfrm>
            <a:prstGeom prst="line">
              <a:avLst/>
            </a:prstGeom>
            <a:ln w="285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6F7811-4D88-4E32-B230-A33AE58BC9DD}"/>
                </a:ext>
              </a:extLst>
            </p:cNvPr>
            <p:cNvCxnSpPr/>
            <p:nvPr userDrawn="1"/>
          </p:nvCxnSpPr>
          <p:spPr>
            <a:xfrm>
              <a:off x="5032291" y="2740122"/>
              <a:ext cx="4100511" cy="0"/>
            </a:xfrm>
            <a:prstGeom prst="line">
              <a:avLst/>
            </a:prstGeom>
            <a:ln w="285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E8483D7-0C77-47A1-A05F-FC94C93DD03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8378" r="15717" b="8326"/>
            <a:stretch/>
          </p:blipFill>
          <p:spPr>
            <a:xfrm>
              <a:off x="5032291" y="686406"/>
              <a:ext cx="3851828" cy="1903371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F61D855-B858-48AB-882F-750615ABFE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13297" t="16483" r="58480" b="17441"/>
          <a:stretch/>
        </p:blipFill>
        <p:spPr>
          <a:xfrm>
            <a:off x="0" y="136628"/>
            <a:ext cx="5996311" cy="6541988"/>
          </a:xfrm>
          <a:prstGeom prst="rect">
            <a:avLst/>
          </a:prstGeom>
          <a:effectLst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399859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B1D8D8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849A44A-E14D-4418-A3EF-5EDCE8DC632E}"/>
              </a:ext>
            </a:extLst>
          </p:cNvPr>
          <p:cNvCxnSpPr>
            <a:cxnSpLocks/>
          </p:cNvCxnSpPr>
          <p:nvPr userDrawn="1"/>
        </p:nvCxnSpPr>
        <p:spPr>
          <a:xfrm>
            <a:off x="4964867" y="2841735"/>
            <a:ext cx="4185000" cy="0"/>
          </a:xfrm>
          <a:prstGeom prst="line">
            <a:avLst/>
          </a:prstGeom>
          <a:ln w="28575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4A6A3EA-0687-4CA3-A15C-E8A7FD6DA116}"/>
              </a:ext>
            </a:extLst>
          </p:cNvPr>
          <p:cNvCxnSpPr>
            <a:cxnSpLocks/>
          </p:cNvCxnSpPr>
          <p:nvPr userDrawn="1"/>
        </p:nvCxnSpPr>
        <p:spPr>
          <a:xfrm>
            <a:off x="4954139" y="679637"/>
            <a:ext cx="4185000" cy="0"/>
          </a:xfrm>
          <a:prstGeom prst="line">
            <a:avLst/>
          </a:prstGeom>
          <a:ln w="28575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1B008631-692D-49BD-A105-CD665D221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13297" t="16483" r="58480" b="17441"/>
          <a:stretch/>
        </p:blipFill>
        <p:spPr>
          <a:xfrm>
            <a:off x="-55984" y="136628"/>
            <a:ext cx="5996311" cy="6541988"/>
          </a:xfrm>
          <a:prstGeom prst="rect">
            <a:avLst/>
          </a:prstGeom>
          <a:effectLst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32265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C4E2E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7DA8B1-004D-409D-A951-1958F87BD341}"/>
              </a:ext>
            </a:extLst>
          </p:cNvPr>
          <p:cNvCxnSpPr>
            <a:cxnSpLocks/>
          </p:cNvCxnSpPr>
          <p:nvPr userDrawn="1"/>
        </p:nvCxnSpPr>
        <p:spPr>
          <a:xfrm>
            <a:off x="4284000" y="6356350"/>
            <a:ext cx="4860000" cy="0"/>
          </a:xfrm>
          <a:prstGeom prst="line">
            <a:avLst/>
          </a:prstGeom>
          <a:ln w="28575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2912DD2D-0C71-4B7E-836C-526B8F19D6EF}"/>
              </a:ext>
            </a:extLst>
          </p:cNvPr>
          <p:cNvGrpSpPr/>
          <p:nvPr userDrawn="1"/>
        </p:nvGrpSpPr>
        <p:grpSpPr>
          <a:xfrm>
            <a:off x="0" y="5723291"/>
            <a:ext cx="2108459" cy="1044979"/>
            <a:chOff x="0" y="5723291"/>
            <a:chExt cx="2108459" cy="1044979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B4BC93E-3E36-4EBD-A411-E0361B604EB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723291"/>
              <a:ext cx="1115226" cy="0"/>
            </a:xfrm>
            <a:prstGeom prst="line">
              <a:avLst/>
            </a:prstGeom>
            <a:ln w="285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7209EEB-0B52-4B2E-B283-0F4FB0CDBE7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2421" r="15717" b="9049"/>
            <a:stretch/>
          </p:blipFill>
          <p:spPr>
            <a:xfrm>
              <a:off x="17289" y="5794050"/>
              <a:ext cx="2091170" cy="97422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CCC28AD-7706-4435-BE8F-DCCA5D73697A}"/>
              </a:ext>
            </a:extLst>
          </p:cNvPr>
          <p:cNvSpPr txBox="1"/>
          <p:nvPr userDrawn="1"/>
        </p:nvSpPr>
        <p:spPr>
          <a:xfrm>
            <a:off x="5260428" y="6398938"/>
            <a:ext cx="3599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i="1" dirty="0">
                <a:solidFill>
                  <a:srgbClr val="008080"/>
                </a:solidFill>
              </a:rPr>
              <a:t>Title of Presentation…………………………………………..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129113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0974C6-D02E-4F7B-89BC-6778504C1DC4}"/>
              </a:ext>
            </a:extLst>
          </p:cNvPr>
          <p:cNvSpPr txBox="1"/>
          <p:nvPr/>
        </p:nvSpPr>
        <p:spPr>
          <a:xfrm>
            <a:off x="575556" y="3104964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/>
              <a:t>AONTAS  COMMUNITY  EDUCATION NETWORK MEETING</a:t>
            </a:r>
            <a:endParaRPr lang="en-IE" b="1" dirty="0"/>
          </a:p>
          <a:p>
            <a:pPr algn="ctr"/>
            <a:endParaRPr lang="en-IE" dirty="0"/>
          </a:p>
          <a:p>
            <a:pPr algn="ctr"/>
            <a:r>
              <a:rPr lang="en-IE" dirty="0"/>
              <a:t>WEDNESDAY 21</a:t>
            </a:r>
            <a:r>
              <a:rPr lang="en-IE" baseline="30000" dirty="0"/>
              <a:t>ST</a:t>
            </a:r>
            <a:r>
              <a:rPr lang="en-IE" dirty="0"/>
              <a:t> FEBRUARY</a:t>
            </a:r>
          </a:p>
          <a:p>
            <a:pPr algn="ctr"/>
            <a:endParaRPr lang="en-IE" dirty="0"/>
          </a:p>
          <a:p>
            <a:pPr algn="ctr"/>
            <a:r>
              <a:rPr lang="en-IE" sz="2400" b="1" dirty="0"/>
              <a:t>QA DEVELOPMENTS IN THE ETBS</a:t>
            </a:r>
          </a:p>
          <a:p>
            <a:pPr algn="ctr"/>
            <a:endParaRPr lang="en-IE" dirty="0"/>
          </a:p>
          <a:p>
            <a:endParaRPr lang="en-IE" sz="1400" dirty="0"/>
          </a:p>
          <a:p>
            <a:endParaRPr lang="en-IE" sz="1400" dirty="0"/>
          </a:p>
          <a:p>
            <a:r>
              <a:rPr lang="en-IE" sz="1400" dirty="0"/>
              <a:t>MARIE GOULD</a:t>
            </a:r>
          </a:p>
          <a:p>
            <a:r>
              <a:rPr lang="en-IE" sz="1400" dirty="0"/>
              <a:t>PROGRAMME MANAGER, QUALITY ASSURANCE, APPRENTICESHIP &amp; TRAINEESHIP</a:t>
            </a:r>
          </a:p>
          <a:p>
            <a:r>
              <a:rPr lang="en-IE" sz="1400" dirty="0"/>
              <a:t>EDUCATION AND TRAINING BOARDS IRELAND (ETBI)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86353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4E2E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0" y="2240868"/>
            <a:ext cx="896448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SOME PRIORITIES FOR THE YEAR AHEAD…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Support each ETB in implementing new QA Governance model and procedures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Implementation of new approaches to programme design, development and approval in the sector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Agree sectoral QA framework definitions and principles for adopting, including QA arrangements/relationships with other providers and stakeholders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Terms of reference and methodology for statutory review process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Develop suite of QA reference material to support ETBs in development of new QA procedures and common improvements identified arising from the ESER and QIP process.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D09D59-6A73-4F5F-8B52-4158F7081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9"/>
            <a:ext cx="2740256" cy="222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53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2339752" y="2996952"/>
            <a:ext cx="853294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b="1" dirty="0"/>
          </a:p>
          <a:p>
            <a:r>
              <a:rPr lang="en-IE" sz="3600" b="1" dirty="0"/>
              <a:t>THANK  YOU! </a:t>
            </a:r>
          </a:p>
          <a:p>
            <a:endParaRPr lang="en-IE" sz="3200" b="1" dirty="0"/>
          </a:p>
          <a:p>
            <a:pPr lvl="1"/>
            <a:endParaRPr lang="en-IE" dirty="0"/>
          </a:p>
          <a:p>
            <a:pPr lvl="1"/>
            <a:endParaRPr lang="en-IE" dirty="0"/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52549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4E2E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503548" y="1916832"/>
            <a:ext cx="60486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/>
              <a:t>OVERVIEW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ETBS AND ETBI – QA RESPONSIBILTIES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FET QA DECISION MAKING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ETB SECTORAL QA FRAMEWORK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SECTORAL PROJECTS AND DEVELOMENTS - UPDATE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SELF-EVALUATION, QUALITY IMPROVEMNET PLANNING AND REENGAGEMENT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SOME WORKPLAN PRIORITIES FOR THE YEAR AHEAD…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endParaRPr lang="en-IE" dirty="0"/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7072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4E2E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tbi.ie/wp-content/uploads/2014/06/map_of_etbs_lower_res_for_web.png">
            <a:extLst>
              <a:ext uri="{FF2B5EF4-FFF2-40B4-BE49-F238E27FC236}">
                <a16:creationId xmlns:a16="http://schemas.microsoft.com/office/drawing/2014/main" id="{FC18739D-9D20-4D7F-8311-D1CE828B2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52925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5F2FB3-62E0-43D8-9673-EFB5F08C82A7}"/>
              </a:ext>
            </a:extLst>
          </p:cNvPr>
          <p:cNvSpPr txBox="1"/>
          <p:nvPr/>
        </p:nvSpPr>
        <p:spPr>
          <a:xfrm>
            <a:off x="5256076" y="2996952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16 Education and Training Boards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Independent Statutory Entities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Provider Owned Quality Assurance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Each ETB is responsible for agreeing their own quality assurance procedures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Individual statutory relationship with QQI</a:t>
            </a:r>
          </a:p>
        </p:txBody>
      </p:sp>
    </p:spTree>
    <p:extLst>
      <p:ext uri="{BB962C8B-B14F-4D97-AF65-F5344CB8AC3E}">
        <p14:creationId xmlns:p14="http://schemas.microsoft.com/office/powerpoint/2010/main" val="903559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4E2E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0" y="747210"/>
            <a:ext cx="4572508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/>
              <a:t>E</a:t>
            </a:r>
            <a:r>
              <a:rPr lang="en-IE" sz="2000" b="1" dirty="0"/>
              <a:t>TBI</a:t>
            </a:r>
          </a:p>
          <a:p>
            <a:endParaRPr lang="en-IE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E" sz="2000" dirty="0"/>
              <a:t>National representative body for the 16 ETBs</a:t>
            </a:r>
          </a:p>
          <a:p>
            <a:endParaRPr lang="en-IE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E" sz="2000" dirty="0"/>
              <a:t>Representing and negotiating for ETBs at national level</a:t>
            </a:r>
          </a:p>
          <a:p>
            <a:endParaRPr lang="en-IE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Promoting development and implementation of appropriate education and training policies, procedures and guidance for member ETBs</a:t>
            </a:r>
          </a:p>
          <a:p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Supporting ETBs</a:t>
            </a:r>
          </a:p>
          <a:p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dirty="0"/>
              <a:t>Facilitating networking, collaboration and sharing best practice</a:t>
            </a:r>
          </a:p>
          <a:p>
            <a:endParaRPr lang="en-IE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IE" sz="2400" b="1" dirty="0"/>
          </a:p>
          <a:p>
            <a:endParaRPr lang="en-IE" sz="2400" b="1" dirty="0"/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</p:txBody>
      </p:sp>
      <p:pic>
        <p:nvPicPr>
          <p:cNvPr id="2050" name="Picture 2" descr="ETBI Further Education &amp; Training (FET) Conference 2018 Skills for the future: working and learning together">
            <a:extLst>
              <a:ext uri="{FF2B5EF4-FFF2-40B4-BE49-F238E27FC236}">
                <a16:creationId xmlns:a16="http://schemas.microsoft.com/office/drawing/2014/main" id="{62853DB3-0922-4203-AA19-268752762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020" y="2888940"/>
            <a:ext cx="42386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49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-72516" y="224644"/>
            <a:ext cx="705678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/>
              <a:t>FET QA DECISION MAKING </a:t>
            </a:r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FET DIRECTORS FORUM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Meet Monthly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Decisions for adopting/adapting/endorsing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SharePoint  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FET DIRECTORS’ QA STRATEGY GROUP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Meet Monthly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Agree Sectoral Work Plan and Projects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Proposals for decision/endorsement by FET Directors’ Forum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QA Forum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Representatives from 16 ETBs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Meet monthly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Operational issues and Network to share practice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Inform the sectoral Work Plan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SharePoint – repository for sharing information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Technical Groups/Pop-Up Groups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Focus on thematic area/topic i.e.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Assessment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QA PD Framework Development in collaboration with SOLAS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0159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15796" y="1412776"/>
            <a:ext cx="668043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/>
              <a:t>ETB SECTORAL QA FRAMEWORK </a:t>
            </a:r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Elements of ETB Sector QA Framework in development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Fundamental principle of </a:t>
            </a:r>
            <a:r>
              <a:rPr lang="en-IE" b="1" dirty="0"/>
              <a:t>Subsidiarity</a:t>
            </a:r>
            <a:r>
              <a:rPr lang="en-IE" dirty="0"/>
              <a:t> – </a:t>
            </a:r>
          </a:p>
          <a:p>
            <a:r>
              <a:rPr lang="en-IE" dirty="0"/>
              <a:t>	- Autonomy and Independence of each ETB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Sectoral Agreement on common Principles and Definitions </a:t>
            </a:r>
          </a:p>
          <a:p>
            <a:r>
              <a:rPr lang="en-IE" dirty="0"/>
              <a:t>      to be adopted by each ETB in core areas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Elements of the Sectoral QA Framework to be defined and agreed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This includes relations with other providers and stakeholders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Further sectoral discussions scheduled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Decision making governance process to be formalised and agreed</a:t>
            </a:r>
          </a:p>
          <a:p>
            <a:endParaRPr lang="en-IE" dirty="0"/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9439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4E2E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179512" y="224644"/>
            <a:ext cx="8496944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r>
              <a:rPr lang="en-IE" sz="2000" b="1" dirty="0"/>
              <a:t>SECTORAL PROJECTS AND DEVELOPMENTS UPDATE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Quality Assuring Learner Assessment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Technical working group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External expertise to support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Extensive consultation  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Reference Handbook being finalised (Mar ‘18)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QA Governance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External Governance expertise contracted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Detailed evaluation and baseline analysis conducted for each of the 16 ETBs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Governance models explored and consultation conducted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QA Governance Reference Handbook -  being finalised </a:t>
            </a:r>
          </a:p>
          <a:p>
            <a:pPr lvl="1"/>
            <a:r>
              <a:rPr lang="en-IE" dirty="0"/>
              <a:t>     (consultation in the sector – finalised in Apr ‘18) 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Executive Self-Evaluation Process and Quality Improvement Plans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Focussed group established, common terms of reference and template devised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Initial pilot with 5 ETBs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Peer/shared learning process put in place to support the others - Workshops and SharePoint used to support process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External proof readers/evaluators made available </a:t>
            </a:r>
          </a:p>
          <a:p>
            <a:pPr lvl="1"/>
            <a:endParaRPr lang="en-IE" dirty="0"/>
          </a:p>
          <a:p>
            <a:pPr lvl="1"/>
            <a:endParaRPr lang="en-IE" dirty="0"/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7578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179512" y="224644"/>
            <a:ext cx="7452828" cy="818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endParaRPr lang="en-IE" sz="2000" b="1" dirty="0"/>
          </a:p>
          <a:p>
            <a:r>
              <a:rPr lang="en-IE" sz="2000" b="1" dirty="0"/>
              <a:t>SECTORAL PROJECTS AND DEVELOPMENTS UPDATES</a:t>
            </a:r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New National External Authentication Panel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Focussed group established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Extensive consultation process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New documentation and training programme being</a:t>
            </a:r>
          </a:p>
          <a:p>
            <a:pPr lvl="1"/>
            <a:r>
              <a:rPr lang="en-IE" dirty="0"/>
              <a:t>      devised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Proposals re payment rates to DES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Plans for establishment of new sectoral panel for External Authentication by 2019</a:t>
            </a:r>
          </a:p>
          <a:p>
            <a:pPr lvl="1"/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b="1" dirty="0"/>
              <a:t>Implementation of new  QQI Validation Policy and Criteria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Sectoral project group established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Collaborative engagement with QQI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Sectoral pilot projects being scoped and </a:t>
            </a:r>
          </a:p>
          <a:p>
            <a:pPr lvl="1"/>
            <a:r>
              <a:rPr lang="en-IE" dirty="0"/>
              <a:t>      commenced</a:t>
            </a:r>
            <a:endParaRPr lang="en-IE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Pilot new criteria and Governance models for the sector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/>
              <a:t>Priority project for 2018</a:t>
            </a:r>
          </a:p>
          <a:p>
            <a:pPr lvl="1"/>
            <a:endParaRPr lang="en-IE" dirty="0"/>
          </a:p>
          <a:p>
            <a:endParaRPr lang="en-IE" b="1" dirty="0"/>
          </a:p>
          <a:p>
            <a:pPr lvl="1"/>
            <a:endParaRPr lang="en-IE" dirty="0"/>
          </a:p>
          <a:p>
            <a:pPr lvl="1"/>
            <a:endParaRPr lang="en-IE" dirty="0"/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97252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25688-3215-4676-8A14-7DAFDC8EB260}"/>
              </a:ext>
            </a:extLst>
          </p:cNvPr>
          <p:cNvSpPr txBox="1"/>
          <p:nvPr/>
        </p:nvSpPr>
        <p:spPr>
          <a:xfrm>
            <a:off x="143508" y="692696"/>
            <a:ext cx="8532948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SELF-EVALUATION, QUALITY IMPROVEMNET </a:t>
            </a:r>
          </a:p>
          <a:p>
            <a:r>
              <a:rPr lang="en-IE" sz="2000" b="1" dirty="0"/>
              <a:t>PLANNING AND REENGAGEMENT </a:t>
            </a:r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Executive Self-Evaluation Report (ESER) and </a:t>
            </a:r>
          </a:p>
          <a:p>
            <a:r>
              <a:rPr lang="en-IE" dirty="0"/>
              <a:t>     Quality Improvement Plan (QIP) completed for all ETBs </a:t>
            </a:r>
          </a:p>
          <a:p>
            <a:r>
              <a:rPr lang="en-IE" dirty="0"/>
              <a:t>     &amp; submitted to QQI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Working within a common Terms of Reference and Template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Plan for improvements consistent with each of the areas in QQI Core QA Guidelines 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Recommendation that ETB ESER and QIP would be published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Important part of Reengagement with QQI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Quality Dialogue meetings conducted by QQI with all ETBs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Transitional QAPs or plans/statements on timeline for development of new will be published (by April/May 2018)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dirty="0"/>
              <a:t>New QAPs will be published as available in line with sectoral projects and developments </a:t>
            </a:r>
          </a:p>
          <a:p>
            <a:pPr lvl="1"/>
            <a:endParaRPr lang="en-IE" dirty="0"/>
          </a:p>
          <a:p>
            <a:endParaRPr lang="en-IE" b="1" dirty="0"/>
          </a:p>
          <a:p>
            <a:pPr lvl="1"/>
            <a:endParaRPr lang="en-IE" dirty="0"/>
          </a:p>
          <a:p>
            <a:pPr lvl="1"/>
            <a:endParaRPr lang="en-IE" dirty="0"/>
          </a:p>
          <a:p>
            <a:endParaRPr lang="en-IE" b="1" dirty="0"/>
          </a:p>
          <a:p>
            <a:endParaRPr lang="en-IE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0263445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onth xmlns="3e735889-7209-4482-b260-04306be312ef">January 2018</Month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EAE0C03AA2D4B817B6AE9AF614266" ma:contentTypeVersion="5" ma:contentTypeDescription="Create a new document." ma:contentTypeScope="" ma:versionID="819db49c61dcc25926b923bc088281c1">
  <xsd:schema xmlns:xsd="http://www.w3.org/2001/XMLSchema" xmlns:xs="http://www.w3.org/2001/XMLSchema" xmlns:p="http://schemas.microsoft.com/office/2006/metadata/properties" xmlns:ns2="3e735889-7209-4482-b260-04306be312ef" xmlns:ns3="ececc115-e4ce-4256-9d14-d7117e8bc39b" targetNamespace="http://schemas.microsoft.com/office/2006/metadata/properties" ma:root="true" ma:fieldsID="f2b6f4688f86ff3f577e1d379916205a" ns2:_="" ns3:_="">
    <xsd:import namespace="3e735889-7209-4482-b260-04306be312ef"/>
    <xsd:import namespace="ececc115-e4ce-4256-9d14-d7117e8bc39b"/>
    <xsd:element name="properties">
      <xsd:complexType>
        <xsd:sequence>
          <xsd:element name="documentManagement">
            <xsd:complexType>
              <xsd:all>
                <xsd:element ref="ns2:Month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35889-7209-4482-b260-04306be312ef" elementFormDefault="qualified">
    <xsd:import namespace="http://schemas.microsoft.com/office/2006/documentManagement/types"/>
    <xsd:import namespace="http://schemas.microsoft.com/office/infopath/2007/PartnerControls"/>
    <xsd:element name="Month" ma:index="8" nillable="true" ma:displayName="Date" ma:default="January 2018" ma:description="Reporting month for Files or Year for folder" ma:internalName="Month">
      <xsd:simpleType>
        <xsd:restriction base="dms:Choice">
          <xsd:enumeration value="January 2018"/>
          <xsd:enumeration value="February 2018"/>
          <xsd:enumeration value="March 2018"/>
          <xsd:enumeration value="April 2018"/>
          <xsd:enumeration value="May 2018"/>
          <xsd:enumeration value="June 2018"/>
          <xsd:enumeration value="July 2018"/>
          <xsd:enumeration value="August 2018"/>
          <xsd:enumeration value="September 2017"/>
          <xsd:enumeration value="October 2017"/>
          <xsd:enumeration value="November 2017"/>
          <xsd:enumeration value="December 2017"/>
          <xsd:enumeration value="2017"/>
          <xsd:enumeration value="2018"/>
        </xsd:restriction>
      </xsd:simpleType>
    </xsd:element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ecc115-e4ce-4256-9d14-d7117e8bc39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2BB103-5F6B-492F-8EFC-26D3FA6FFB8F}">
  <ds:schemaRefs>
    <ds:schemaRef ds:uri="3e735889-7209-4482-b260-04306be312ef"/>
    <ds:schemaRef ds:uri="http://schemas.microsoft.com/office/2006/documentManagement/types"/>
    <ds:schemaRef ds:uri="http://schemas.openxmlformats.org/package/2006/metadata/core-properties"/>
    <ds:schemaRef ds:uri="ececc115-e4ce-4256-9d14-d7117e8bc39b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85F50D6-E47A-46E3-A012-AE85911BBB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DE0882-FB7B-449E-B252-0D5BF9FAE8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735889-7209-4482-b260-04306be312ef"/>
    <ds:schemaRef ds:uri="ececc115-e4ce-4256-9d14-d7117e8bc3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629</Words>
  <Application>Microsoft Office PowerPoint</Application>
  <PresentationFormat>On-screen Show (4:3)</PresentationFormat>
  <Paragraphs>183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Wingdings</vt:lpstr>
      <vt:lpstr>2_Custom Design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Gould (ETBI)</dc:creator>
  <cp:lastModifiedBy>Suzanne Kyle</cp:lastModifiedBy>
  <cp:revision>21</cp:revision>
  <cp:lastPrinted>2017-09-18T13:38:24Z</cp:lastPrinted>
  <dcterms:created xsi:type="dcterms:W3CDTF">2017-09-18T12:18:14Z</dcterms:created>
  <dcterms:modified xsi:type="dcterms:W3CDTF">2018-02-26T13:26:56Z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0x010100C6BEAE0C03AA2D4B817B6AE9AF614266</vt:lpwstr>
  </property>
</Properties>
</file>